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4" r:id="rId8"/>
    <p:sldId id="266" r:id="rId9"/>
    <p:sldId id="269" r:id="rId10"/>
    <p:sldId id="270" r:id="rId11"/>
    <p:sldId id="262" r:id="rId12"/>
    <p:sldId id="263"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6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74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BE143-1B1F-95BE-55D1-9733B8C605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AFE87F-A2CC-8F47-7FA7-EC20C340E7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CC21A5-30D5-1F77-DC89-347393388BD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3231ECB-0938-BDF0-EE20-68DEDFB2C8C1}"/>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961005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40DABA-F373-2B01-BDBA-4BF58DFFF6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03426F-EEFF-CBB9-BA94-C7C8DF56BE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9E0947-0BE8-3B00-C5DA-CBCA8199EE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D349B4-AFA7-D047-0437-B71E822F4D32}"/>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820475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D22698-0E78-83F2-6572-B3B03A1D96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46C22D-C450-CD65-C87F-3629F05732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5E4CAB-D96F-3D6D-002C-284F60D907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0973BC-E5A2-59E6-B665-2CF0E0041C91}"/>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78738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07A71-BCF8-79E4-40DA-B81308EA10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AC64B0-7142-6B5C-37BA-E642E64821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A78731-02C0-1CA0-0FD7-6A45584ACD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B53997-BE67-719D-1804-6FD1E10E7E9D}"/>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265793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11204"/>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Online Voting System: Streamlining Elections with Polling Interface.</a:t>
            </a:r>
            <a:endParaRPr lang="en-US" sz="4450" dirty="0"/>
          </a:p>
        </p:txBody>
      </p:sp>
      <p:sp>
        <p:nvSpPr>
          <p:cNvPr id="4" name="Text 1"/>
          <p:cNvSpPr/>
          <p:nvPr/>
        </p:nvSpPr>
        <p:spPr>
          <a:xfrm>
            <a:off x="793790" y="4477703"/>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Online Voting System using polls is a secure, user-friendly online platform. Efficient and transparent election processes developed for different organizations.</a:t>
            </a:r>
            <a:endParaRPr lang="en-US" sz="1750" dirty="0"/>
          </a:p>
        </p:txBody>
      </p:sp>
      <p:sp>
        <p:nvSpPr>
          <p:cNvPr id="5" name="Shape 2"/>
          <p:cNvSpPr/>
          <p:nvPr/>
        </p:nvSpPr>
        <p:spPr>
          <a:xfrm>
            <a:off x="793790" y="5838468"/>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793790" y="7766328"/>
            <a:ext cx="347663" cy="347663"/>
          </a:xfrm>
          <a:prstGeom prst="rect">
            <a:avLst/>
          </a:prstGeom>
        </p:spPr>
      </p:pic>
      <p:sp>
        <p:nvSpPr>
          <p:cNvPr id="7" name="Text 3"/>
          <p:cNvSpPr/>
          <p:nvPr/>
        </p:nvSpPr>
        <p:spPr>
          <a:xfrm>
            <a:off x="1262420" y="7741801"/>
            <a:ext cx="3221117" cy="396835"/>
          </a:xfrm>
          <a:prstGeom prst="rect">
            <a:avLst/>
          </a:prstGeom>
          <a:noFill/>
          <a:ln/>
        </p:spPr>
        <p:txBody>
          <a:bodyPr wrap="none" lIns="0" tIns="0" rIns="0" bIns="0" rtlCol="0" anchor="t"/>
          <a:lstStyle/>
          <a:p>
            <a:pPr marL="0" indent="0" algn="l">
              <a:lnSpc>
                <a:spcPts val="3100"/>
              </a:lnSpc>
              <a:buNone/>
            </a:pPr>
            <a:r>
              <a:rPr lang="en-US" sz="2200" b="1" dirty="0">
                <a:solidFill>
                  <a:srgbClr val="272525"/>
                </a:solidFill>
                <a:latin typeface="Inter Bold" pitchFamily="34" charset="0"/>
                <a:ea typeface="Inter Bold" pitchFamily="34" charset="-122"/>
                <a:cs typeface="Inter Bold" pitchFamily="34" charset="-120"/>
              </a:rPr>
              <a:t>by Irakoze Vanny grace</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EB23FB-E0CD-DE29-2DBF-50D3973254A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18DBDA9-C269-3A4F-85FC-00D7D4D6D0FB}"/>
              </a:ext>
            </a:extLst>
          </p:cNvPr>
          <p:cNvPicPr>
            <a:picLocks noChangeAspect="1"/>
          </p:cNvPicPr>
          <p:nvPr/>
        </p:nvPicPr>
        <p:blipFill>
          <a:blip r:embed="rId3"/>
          <a:stretch>
            <a:fillRect/>
          </a:stretch>
        </p:blipFill>
        <p:spPr>
          <a:xfrm>
            <a:off x="7315200" y="1739900"/>
            <a:ext cx="7315199" cy="6477000"/>
          </a:xfrm>
          <a:prstGeom prst="rect">
            <a:avLst/>
          </a:prstGeom>
        </p:spPr>
      </p:pic>
      <p:pic>
        <p:nvPicPr>
          <p:cNvPr id="5" name="Picture 4">
            <a:extLst>
              <a:ext uri="{FF2B5EF4-FFF2-40B4-BE49-F238E27FC236}">
                <a16:creationId xmlns:a16="http://schemas.microsoft.com/office/drawing/2014/main" id="{CB18D8BD-49C3-C70C-FD9F-6FB8DC4E46C0}"/>
              </a:ext>
            </a:extLst>
          </p:cNvPr>
          <p:cNvPicPr>
            <a:picLocks noChangeAspect="1"/>
          </p:cNvPicPr>
          <p:nvPr/>
        </p:nvPicPr>
        <p:blipFill>
          <a:blip r:embed="rId4"/>
          <a:stretch>
            <a:fillRect/>
          </a:stretch>
        </p:blipFill>
        <p:spPr>
          <a:xfrm>
            <a:off x="1" y="1739900"/>
            <a:ext cx="7315199" cy="6451600"/>
          </a:xfrm>
          <a:prstGeom prst="rect">
            <a:avLst/>
          </a:prstGeom>
        </p:spPr>
      </p:pic>
      <p:sp>
        <p:nvSpPr>
          <p:cNvPr id="7" name="TextBox 6">
            <a:extLst>
              <a:ext uri="{FF2B5EF4-FFF2-40B4-BE49-F238E27FC236}">
                <a16:creationId xmlns:a16="http://schemas.microsoft.com/office/drawing/2014/main" id="{71210878-0CC9-C5EC-B16B-BDB020EC3255}"/>
              </a:ext>
            </a:extLst>
          </p:cNvPr>
          <p:cNvSpPr txBox="1"/>
          <p:nvPr/>
        </p:nvSpPr>
        <p:spPr>
          <a:xfrm>
            <a:off x="292100" y="380137"/>
            <a:ext cx="14236700" cy="923330"/>
          </a:xfrm>
          <a:prstGeom prst="rect">
            <a:avLst/>
          </a:prstGeom>
          <a:noFill/>
        </p:spPr>
        <p:txBody>
          <a:bodyPr wrap="square">
            <a:spAutoFit/>
          </a:bodyPr>
          <a:lstStyle/>
          <a:p>
            <a:r>
              <a:rPr lang="en-US" dirty="0"/>
              <a:t>These are the last 2 images of the interface screenshots that displaying the Voting System interface showing different poll states with their validations. The left image shows a warning message "You cannot vote on your own poll“. The right image displays a success notification "Poll created successfully". As the messages which have to be received by the user after voting or wants to create a poll.</a:t>
            </a:r>
          </a:p>
        </p:txBody>
      </p:sp>
    </p:spTree>
    <p:extLst>
      <p:ext uri="{BB962C8B-B14F-4D97-AF65-F5344CB8AC3E}">
        <p14:creationId xmlns:p14="http://schemas.microsoft.com/office/powerpoint/2010/main" val="2069233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2233" y="897493"/>
            <a:ext cx="7699534" cy="1289685"/>
          </a:xfrm>
          <a:prstGeom prst="rect">
            <a:avLst/>
          </a:prstGeom>
          <a:noFill/>
          <a:ln/>
        </p:spPr>
        <p:txBody>
          <a:bodyPr wrap="square" lIns="0" tIns="0" rIns="0" bIns="0" rtlCol="0" anchor="t"/>
          <a:lstStyle/>
          <a:p>
            <a:pPr marL="0" indent="0" algn="l">
              <a:lnSpc>
                <a:spcPts val="5050"/>
              </a:lnSpc>
              <a:buNone/>
            </a:pPr>
            <a:r>
              <a:rPr lang="en-US" sz="3200" b="1" dirty="0">
                <a:solidFill>
                  <a:srgbClr val="000000"/>
                </a:solidFill>
                <a:latin typeface="Inter Bold" pitchFamily="34" charset="0"/>
                <a:ea typeface="Inter Bold" pitchFamily="34" charset="-122"/>
                <a:cs typeface="Inter Bold" pitchFamily="34" charset="-120"/>
              </a:rPr>
              <a:t>Benefits of the Online Voting System</a:t>
            </a:r>
            <a:endParaRPr lang="en-US" sz="3200" dirty="0"/>
          </a:p>
        </p:txBody>
      </p:sp>
      <p:pic>
        <p:nvPicPr>
          <p:cNvPr id="4" name="Image 1" descr="preencoded.png"/>
          <p:cNvPicPr>
            <a:picLocks noChangeAspect="1"/>
          </p:cNvPicPr>
          <p:nvPr/>
        </p:nvPicPr>
        <p:blipFill>
          <a:blip r:embed="rId4"/>
          <a:stretch>
            <a:fillRect/>
          </a:stretch>
        </p:blipFill>
        <p:spPr>
          <a:xfrm>
            <a:off x="722233" y="2532817"/>
            <a:ext cx="515898" cy="515898"/>
          </a:xfrm>
          <a:prstGeom prst="rect">
            <a:avLst/>
          </a:prstGeom>
        </p:spPr>
      </p:pic>
      <p:sp>
        <p:nvSpPr>
          <p:cNvPr id="5" name="Text 1"/>
          <p:cNvSpPr/>
          <p:nvPr/>
        </p:nvSpPr>
        <p:spPr>
          <a:xfrm>
            <a:off x="1444466" y="2619256"/>
            <a:ext cx="1672352" cy="644843"/>
          </a:xfrm>
          <a:prstGeom prst="rect">
            <a:avLst/>
          </a:prstGeom>
          <a:noFill/>
          <a:ln/>
        </p:spPr>
        <p:txBody>
          <a:bodyPr wrap="squar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Higher Turnout</a:t>
            </a:r>
            <a:endParaRPr lang="en-US" sz="2000" dirty="0"/>
          </a:p>
        </p:txBody>
      </p:sp>
      <p:sp>
        <p:nvSpPr>
          <p:cNvPr id="6" name="Text 2"/>
          <p:cNvSpPr/>
          <p:nvPr/>
        </p:nvSpPr>
        <p:spPr>
          <a:xfrm>
            <a:off x="1444466" y="3387923"/>
            <a:ext cx="1672352" cy="132016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Boosts participation by 20-30% with convenience.</a:t>
            </a:r>
            <a:endParaRPr lang="en-US" sz="1600" dirty="0"/>
          </a:p>
        </p:txBody>
      </p:sp>
      <p:pic>
        <p:nvPicPr>
          <p:cNvPr id="7" name="Image 2" descr="preencoded.png"/>
          <p:cNvPicPr>
            <a:picLocks noChangeAspect="1"/>
          </p:cNvPicPr>
          <p:nvPr/>
        </p:nvPicPr>
        <p:blipFill>
          <a:blip r:embed="rId5"/>
          <a:stretch>
            <a:fillRect/>
          </a:stretch>
        </p:blipFill>
        <p:spPr>
          <a:xfrm>
            <a:off x="4700945" y="2590978"/>
            <a:ext cx="515898" cy="515898"/>
          </a:xfrm>
          <a:prstGeom prst="rect">
            <a:avLst/>
          </a:prstGeom>
        </p:spPr>
      </p:pic>
      <p:sp>
        <p:nvSpPr>
          <p:cNvPr id="8" name="Text 3"/>
          <p:cNvSpPr/>
          <p:nvPr/>
        </p:nvSpPr>
        <p:spPr>
          <a:xfrm>
            <a:off x="5423178" y="2677417"/>
            <a:ext cx="1672352" cy="322421"/>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Cost Savings</a:t>
            </a:r>
            <a:endParaRPr lang="en-US" sz="2000" dirty="0"/>
          </a:p>
        </p:txBody>
      </p:sp>
      <p:sp>
        <p:nvSpPr>
          <p:cNvPr id="9" name="Text 4"/>
          <p:cNvSpPr/>
          <p:nvPr/>
        </p:nvSpPr>
        <p:spPr>
          <a:xfrm>
            <a:off x="5423178" y="3123663"/>
            <a:ext cx="1672352" cy="132016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Reduces administrative expenses by up to 40%.</a:t>
            </a:r>
            <a:endParaRPr lang="en-US" sz="1600" dirty="0"/>
          </a:p>
        </p:txBody>
      </p:sp>
      <p:pic>
        <p:nvPicPr>
          <p:cNvPr id="10" name="Image 3" descr="preencoded.png"/>
          <p:cNvPicPr>
            <a:picLocks noChangeAspect="1"/>
          </p:cNvPicPr>
          <p:nvPr/>
        </p:nvPicPr>
        <p:blipFill>
          <a:blip r:embed="rId6"/>
          <a:stretch>
            <a:fillRect/>
          </a:stretch>
        </p:blipFill>
        <p:spPr>
          <a:xfrm>
            <a:off x="4700945" y="5256490"/>
            <a:ext cx="515898" cy="515898"/>
          </a:xfrm>
          <a:prstGeom prst="rect">
            <a:avLst/>
          </a:prstGeom>
        </p:spPr>
      </p:pic>
      <p:sp>
        <p:nvSpPr>
          <p:cNvPr id="11" name="Text 5"/>
          <p:cNvSpPr/>
          <p:nvPr/>
        </p:nvSpPr>
        <p:spPr>
          <a:xfrm>
            <a:off x="5423178" y="5342929"/>
            <a:ext cx="1672352" cy="644843"/>
          </a:xfrm>
          <a:prstGeom prst="rect">
            <a:avLst/>
          </a:prstGeom>
          <a:noFill/>
          <a:ln/>
        </p:spPr>
        <p:txBody>
          <a:bodyPr wrap="squar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Improved Access</a:t>
            </a:r>
            <a:endParaRPr lang="en-US" sz="2000" dirty="0"/>
          </a:p>
        </p:txBody>
      </p:sp>
      <p:sp>
        <p:nvSpPr>
          <p:cNvPr id="12" name="Text 6"/>
          <p:cNvSpPr/>
          <p:nvPr/>
        </p:nvSpPr>
        <p:spPr>
          <a:xfrm>
            <a:off x="5423178" y="6111596"/>
            <a:ext cx="1672352" cy="99012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Inclusive for disabled and remote voters.</a:t>
            </a:r>
            <a:endParaRPr lang="en-US" sz="1600" dirty="0"/>
          </a:p>
        </p:txBody>
      </p:sp>
      <p:pic>
        <p:nvPicPr>
          <p:cNvPr id="13" name="Image 4" descr="preencoded.png"/>
          <p:cNvPicPr>
            <a:picLocks noChangeAspect="1"/>
          </p:cNvPicPr>
          <p:nvPr/>
        </p:nvPicPr>
        <p:blipFill>
          <a:blip r:embed="rId7"/>
          <a:stretch>
            <a:fillRect/>
          </a:stretch>
        </p:blipFill>
        <p:spPr>
          <a:xfrm>
            <a:off x="722233" y="5156835"/>
            <a:ext cx="515898" cy="515898"/>
          </a:xfrm>
          <a:prstGeom prst="rect">
            <a:avLst/>
          </a:prstGeom>
        </p:spPr>
      </p:pic>
      <p:sp>
        <p:nvSpPr>
          <p:cNvPr id="14" name="Text 7"/>
          <p:cNvSpPr/>
          <p:nvPr/>
        </p:nvSpPr>
        <p:spPr>
          <a:xfrm>
            <a:off x="1444466" y="5243274"/>
            <a:ext cx="1672352" cy="644843"/>
          </a:xfrm>
          <a:prstGeom prst="rect">
            <a:avLst/>
          </a:prstGeom>
          <a:noFill/>
          <a:ln/>
        </p:spPr>
        <p:txBody>
          <a:bodyPr wrap="squar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Enhanced Security</a:t>
            </a:r>
            <a:endParaRPr lang="en-US" sz="2000" dirty="0"/>
          </a:p>
        </p:txBody>
      </p:sp>
      <p:sp>
        <p:nvSpPr>
          <p:cNvPr id="15" name="Text 8"/>
          <p:cNvSpPr/>
          <p:nvPr/>
        </p:nvSpPr>
        <p:spPr>
          <a:xfrm>
            <a:off x="1444466" y="6011942"/>
            <a:ext cx="1672352" cy="132016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Inter" pitchFamily="34" charset="0"/>
                <a:ea typeface="Inter" pitchFamily="34" charset="-122"/>
                <a:cs typeface="Inter" pitchFamily="34" charset="-120"/>
              </a:rPr>
              <a:t>Tamper-proof and transparent election processes.</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16" name="Text 0">
            <a:extLst>
              <a:ext uri="{FF2B5EF4-FFF2-40B4-BE49-F238E27FC236}">
                <a16:creationId xmlns:a16="http://schemas.microsoft.com/office/drawing/2014/main" id="{16C5D405-DDF0-43C9-5604-F2397DC5B04C}"/>
              </a:ext>
            </a:extLst>
          </p:cNvPr>
          <p:cNvSpPr/>
          <p:nvPr/>
        </p:nvSpPr>
        <p:spPr>
          <a:xfrm>
            <a:off x="2038350" y="853202"/>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a:t>
            </a:r>
            <a:endParaRPr lang="en-US" sz="4450" dirty="0"/>
          </a:p>
        </p:txBody>
      </p:sp>
      <p:sp>
        <p:nvSpPr>
          <p:cNvPr id="17" name="Shape 1">
            <a:extLst>
              <a:ext uri="{FF2B5EF4-FFF2-40B4-BE49-F238E27FC236}">
                <a16:creationId xmlns:a16="http://schemas.microsoft.com/office/drawing/2014/main" id="{EA325CC3-31B9-4BFD-BA50-69D7126BF4AC}"/>
              </a:ext>
            </a:extLst>
          </p:cNvPr>
          <p:cNvSpPr/>
          <p:nvPr/>
        </p:nvSpPr>
        <p:spPr>
          <a:xfrm>
            <a:off x="2038350" y="1902143"/>
            <a:ext cx="510302" cy="510302"/>
          </a:xfrm>
          <a:prstGeom prst="roundRect">
            <a:avLst>
              <a:gd name="adj" fmla="val 18669"/>
            </a:avLst>
          </a:prstGeom>
          <a:solidFill>
            <a:srgbClr val="DADBF1"/>
          </a:solidFill>
          <a:ln w="7620">
            <a:solidFill>
              <a:srgbClr val="C0C1D7"/>
            </a:solidFill>
            <a:prstDash val="solid"/>
          </a:ln>
        </p:spPr>
      </p:sp>
      <p:sp>
        <p:nvSpPr>
          <p:cNvPr id="18" name="Text 2">
            <a:extLst>
              <a:ext uri="{FF2B5EF4-FFF2-40B4-BE49-F238E27FC236}">
                <a16:creationId xmlns:a16="http://schemas.microsoft.com/office/drawing/2014/main" id="{7FE35620-BC22-0413-F2E4-F10FFE053D2B}"/>
              </a:ext>
            </a:extLst>
          </p:cNvPr>
          <p:cNvSpPr/>
          <p:nvPr/>
        </p:nvSpPr>
        <p:spPr>
          <a:xfrm>
            <a:off x="2775466" y="198000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Efficient &amp; Secure</a:t>
            </a:r>
            <a:endParaRPr lang="en-US" sz="2200" dirty="0"/>
          </a:p>
        </p:txBody>
      </p:sp>
      <p:sp>
        <p:nvSpPr>
          <p:cNvPr id="19" name="Text 3">
            <a:extLst>
              <a:ext uri="{FF2B5EF4-FFF2-40B4-BE49-F238E27FC236}">
                <a16:creationId xmlns:a16="http://schemas.microsoft.com/office/drawing/2014/main" id="{37363EED-F0FD-636D-F1F5-AD51545B9780}"/>
              </a:ext>
            </a:extLst>
          </p:cNvPr>
          <p:cNvSpPr/>
          <p:nvPr/>
        </p:nvSpPr>
        <p:spPr>
          <a:xfrm>
            <a:off x="2775466" y="2470428"/>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Streamlines elections while ensuring data protection.</a:t>
            </a:r>
            <a:endParaRPr lang="en-US" sz="1750" dirty="0"/>
          </a:p>
        </p:txBody>
      </p:sp>
      <p:sp>
        <p:nvSpPr>
          <p:cNvPr id="20" name="Shape 4">
            <a:extLst>
              <a:ext uri="{FF2B5EF4-FFF2-40B4-BE49-F238E27FC236}">
                <a16:creationId xmlns:a16="http://schemas.microsoft.com/office/drawing/2014/main" id="{B45D7445-BFCF-2D6E-C49B-AAD8AE8AB507}"/>
              </a:ext>
            </a:extLst>
          </p:cNvPr>
          <p:cNvSpPr/>
          <p:nvPr/>
        </p:nvSpPr>
        <p:spPr>
          <a:xfrm>
            <a:off x="2038350" y="3286958"/>
            <a:ext cx="510302" cy="510302"/>
          </a:xfrm>
          <a:prstGeom prst="roundRect">
            <a:avLst>
              <a:gd name="adj" fmla="val 18669"/>
            </a:avLst>
          </a:prstGeom>
          <a:solidFill>
            <a:srgbClr val="DADBF1"/>
          </a:solidFill>
          <a:ln w="7620">
            <a:solidFill>
              <a:srgbClr val="C0C1D7"/>
            </a:solidFill>
            <a:prstDash val="solid"/>
          </a:ln>
        </p:spPr>
      </p:sp>
      <p:sp>
        <p:nvSpPr>
          <p:cNvPr id="21" name="Text 5">
            <a:extLst>
              <a:ext uri="{FF2B5EF4-FFF2-40B4-BE49-F238E27FC236}">
                <a16:creationId xmlns:a16="http://schemas.microsoft.com/office/drawing/2014/main" id="{A7CDDAF0-0997-84B0-300F-A9245ED54C52}"/>
              </a:ext>
            </a:extLst>
          </p:cNvPr>
          <p:cNvSpPr/>
          <p:nvPr/>
        </p:nvSpPr>
        <p:spPr>
          <a:xfrm>
            <a:off x="2775466" y="336482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Accessible</a:t>
            </a:r>
            <a:endParaRPr lang="en-US" sz="2200" dirty="0"/>
          </a:p>
        </p:txBody>
      </p:sp>
      <p:sp>
        <p:nvSpPr>
          <p:cNvPr id="22" name="Text 6">
            <a:extLst>
              <a:ext uri="{FF2B5EF4-FFF2-40B4-BE49-F238E27FC236}">
                <a16:creationId xmlns:a16="http://schemas.microsoft.com/office/drawing/2014/main" id="{F35C93F9-02EC-CD1E-A82D-1B19990A6E4B}"/>
              </a:ext>
            </a:extLst>
          </p:cNvPr>
          <p:cNvSpPr/>
          <p:nvPr/>
        </p:nvSpPr>
        <p:spPr>
          <a:xfrm>
            <a:off x="2775466" y="3855244"/>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Promotes civic engagement from anywhere.</a:t>
            </a:r>
            <a:endParaRPr lang="en-US" sz="1750" dirty="0"/>
          </a:p>
        </p:txBody>
      </p:sp>
      <p:sp>
        <p:nvSpPr>
          <p:cNvPr id="23" name="Shape 7">
            <a:extLst>
              <a:ext uri="{FF2B5EF4-FFF2-40B4-BE49-F238E27FC236}">
                <a16:creationId xmlns:a16="http://schemas.microsoft.com/office/drawing/2014/main" id="{F07E935A-AB4C-B769-89BB-6F821F532AFE}"/>
              </a:ext>
            </a:extLst>
          </p:cNvPr>
          <p:cNvSpPr/>
          <p:nvPr/>
        </p:nvSpPr>
        <p:spPr>
          <a:xfrm>
            <a:off x="2038350" y="4671774"/>
            <a:ext cx="510302" cy="510302"/>
          </a:xfrm>
          <a:prstGeom prst="roundRect">
            <a:avLst>
              <a:gd name="adj" fmla="val 18669"/>
            </a:avLst>
          </a:prstGeom>
          <a:solidFill>
            <a:srgbClr val="DADBF1"/>
          </a:solidFill>
          <a:ln w="7620">
            <a:solidFill>
              <a:srgbClr val="C0C1D7"/>
            </a:solidFill>
            <a:prstDash val="solid"/>
          </a:ln>
        </p:spPr>
      </p:sp>
      <p:sp>
        <p:nvSpPr>
          <p:cNvPr id="24" name="Text 8">
            <a:extLst>
              <a:ext uri="{FF2B5EF4-FFF2-40B4-BE49-F238E27FC236}">
                <a16:creationId xmlns:a16="http://schemas.microsoft.com/office/drawing/2014/main" id="{F0ADB091-7F1E-6965-2356-733F3D53FBAB}"/>
              </a:ext>
            </a:extLst>
          </p:cNvPr>
          <p:cNvSpPr/>
          <p:nvPr/>
        </p:nvSpPr>
        <p:spPr>
          <a:xfrm>
            <a:off x="2775466" y="47496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Customizable</a:t>
            </a:r>
            <a:endParaRPr lang="en-US" sz="2200" dirty="0"/>
          </a:p>
        </p:txBody>
      </p:sp>
      <p:sp>
        <p:nvSpPr>
          <p:cNvPr id="25" name="Text 9">
            <a:extLst>
              <a:ext uri="{FF2B5EF4-FFF2-40B4-BE49-F238E27FC236}">
                <a16:creationId xmlns:a16="http://schemas.microsoft.com/office/drawing/2014/main" id="{1334E4B6-1256-F6F8-94F1-B1E8B829CE90}"/>
              </a:ext>
            </a:extLst>
          </p:cNvPr>
          <p:cNvSpPr/>
          <p:nvPr/>
        </p:nvSpPr>
        <p:spPr>
          <a:xfrm>
            <a:off x="2775466" y="5240060"/>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Tailored to meet your organization’s needs.</a:t>
            </a:r>
            <a:endParaRPr lang="en-US" sz="1750" dirty="0"/>
          </a:p>
        </p:txBody>
      </p:sp>
      <p:sp>
        <p:nvSpPr>
          <p:cNvPr id="26" name="Shape 10">
            <a:extLst>
              <a:ext uri="{FF2B5EF4-FFF2-40B4-BE49-F238E27FC236}">
                <a16:creationId xmlns:a16="http://schemas.microsoft.com/office/drawing/2014/main" id="{A728E1E0-939C-19BB-D5BF-8D4D481C04DE}"/>
              </a:ext>
            </a:extLst>
          </p:cNvPr>
          <p:cNvSpPr/>
          <p:nvPr/>
        </p:nvSpPr>
        <p:spPr>
          <a:xfrm>
            <a:off x="2038350" y="6056590"/>
            <a:ext cx="510302" cy="510302"/>
          </a:xfrm>
          <a:prstGeom prst="roundRect">
            <a:avLst>
              <a:gd name="adj" fmla="val 18669"/>
            </a:avLst>
          </a:prstGeom>
          <a:solidFill>
            <a:srgbClr val="DADBF1"/>
          </a:solidFill>
          <a:ln w="7620">
            <a:solidFill>
              <a:srgbClr val="C0C1D7"/>
            </a:solidFill>
            <a:prstDash val="solid"/>
          </a:ln>
        </p:spPr>
      </p:sp>
      <p:sp>
        <p:nvSpPr>
          <p:cNvPr id="27" name="Text 11">
            <a:extLst>
              <a:ext uri="{FF2B5EF4-FFF2-40B4-BE49-F238E27FC236}">
                <a16:creationId xmlns:a16="http://schemas.microsoft.com/office/drawing/2014/main" id="{CD9DBCFC-B85D-BDDA-063C-8C1AA5A8BEEE}"/>
              </a:ext>
            </a:extLst>
          </p:cNvPr>
          <p:cNvSpPr/>
          <p:nvPr/>
        </p:nvSpPr>
        <p:spPr>
          <a:xfrm>
            <a:off x="2775466" y="613445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Next Steps</a:t>
            </a:r>
            <a:endParaRPr lang="en-US" sz="2200" dirty="0"/>
          </a:p>
        </p:txBody>
      </p:sp>
      <p:sp>
        <p:nvSpPr>
          <p:cNvPr id="28" name="Text 12">
            <a:extLst>
              <a:ext uri="{FF2B5EF4-FFF2-40B4-BE49-F238E27FC236}">
                <a16:creationId xmlns:a16="http://schemas.microsoft.com/office/drawing/2014/main" id="{EF7F9487-3631-595D-690F-667D0FAA7C2C}"/>
              </a:ext>
            </a:extLst>
          </p:cNvPr>
          <p:cNvSpPr/>
          <p:nvPr/>
        </p:nvSpPr>
        <p:spPr>
          <a:xfrm>
            <a:off x="2775466" y="6624876"/>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Q&amp;A to explore your specific requirements.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713302"/>
            <a:ext cx="5486400" cy="7516297"/>
          </a:xfrm>
          <a:prstGeom prst="rect">
            <a:avLst/>
          </a:prstGeom>
        </p:spPr>
      </p:pic>
      <p:sp>
        <p:nvSpPr>
          <p:cNvPr id="3" name="Text 0"/>
          <p:cNvSpPr/>
          <p:nvPr/>
        </p:nvSpPr>
        <p:spPr>
          <a:xfrm>
            <a:off x="938332" y="713303"/>
            <a:ext cx="7747397" cy="1246823"/>
          </a:xfrm>
          <a:prstGeom prst="rect">
            <a:avLst/>
          </a:prstGeom>
          <a:noFill/>
          <a:ln/>
        </p:spPr>
        <p:txBody>
          <a:bodyPr wrap="square" lIns="0" tIns="0" rIns="0" bIns="0" rtlCol="0" anchor="t"/>
          <a:lstStyle/>
          <a:p>
            <a:pPr marL="0" indent="0" algn="l">
              <a:lnSpc>
                <a:spcPts val="4900"/>
              </a:lnSpc>
              <a:buNone/>
            </a:pPr>
            <a:r>
              <a:rPr lang="en-US" sz="3900" b="1" dirty="0">
                <a:solidFill>
                  <a:srgbClr val="000000"/>
                </a:solidFill>
                <a:latin typeface="Inter Bold" pitchFamily="34" charset="0"/>
                <a:ea typeface="Inter Bold" pitchFamily="34" charset="-122"/>
                <a:cs typeface="Inter Bold" pitchFamily="34" charset="-120"/>
              </a:rPr>
              <a:t>Problem Statement: Challenges in Traditional Voting</a:t>
            </a:r>
            <a:endParaRPr lang="en-US" sz="3900" dirty="0"/>
          </a:p>
        </p:txBody>
      </p:sp>
      <p:sp>
        <p:nvSpPr>
          <p:cNvPr id="4" name="Shape 1"/>
          <p:cNvSpPr/>
          <p:nvPr/>
        </p:nvSpPr>
        <p:spPr>
          <a:xfrm>
            <a:off x="938332" y="2259330"/>
            <a:ext cx="7747397" cy="1164669"/>
          </a:xfrm>
          <a:prstGeom prst="roundRect">
            <a:avLst>
              <a:gd name="adj" fmla="val 7195"/>
            </a:avLst>
          </a:prstGeom>
          <a:solidFill>
            <a:srgbClr val="DADBF1"/>
          </a:solidFill>
          <a:ln w="7620">
            <a:solidFill>
              <a:srgbClr val="C0C1D7"/>
            </a:solidFill>
            <a:prstDash val="solid"/>
          </a:ln>
        </p:spPr>
      </p:sp>
      <p:sp>
        <p:nvSpPr>
          <p:cNvPr id="5" name="Text 2"/>
          <p:cNvSpPr/>
          <p:nvPr/>
        </p:nvSpPr>
        <p:spPr>
          <a:xfrm>
            <a:off x="1145381" y="2466380"/>
            <a:ext cx="2494002" cy="311706"/>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Inter Bold" pitchFamily="34" charset="0"/>
                <a:ea typeface="Inter Bold" pitchFamily="34" charset="-122"/>
                <a:cs typeface="Inter Bold" pitchFamily="34" charset="-120"/>
              </a:rPr>
              <a:t>Low Voter Turnout</a:t>
            </a:r>
            <a:endParaRPr lang="en-US" sz="1950" dirty="0"/>
          </a:p>
        </p:txBody>
      </p:sp>
      <p:sp>
        <p:nvSpPr>
          <p:cNvPr id="6" name="Text 3"/>
          <p:cNvSpPr/>
          <p:nvPr/>
        </p:nvSpPr>
        <p:spPr>
          <a:xfrm>
            <a:off x="1145381" y="2897743"/>
            <a:ext cx="7333298" cy="3192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Averages 55-60% in recent elections, limiting democratic participation.</a:t>
            </a:r>
            <a:endParaRPr lang="en-US" sz="1550" dirty="0"/>
          </a:p>
        </p:txBody>
      </p:sp>
      <p:sp>
        <p:nvSpPr>
          <p:cNvPr id="7" name="Shape 4"/>
          <p:cNvSpPr/>
          <p:nvPr/>
        </p:nvSpPr>
        <p:spPr>
          <a:xfrm>
            <a:off x="938332" y="3623429"/>
            <a:ext cx="7747397" cy="1164669"/>
          </a:xfrm>
          <a:prstGeom prst="roundRect">
            <a:avLst>
              <a:gd name="adj" fmla="val 7195"/>
            </a:avLst>
          </a:prstGeom>
          <a:solidFill>
            <a:srgbClr val="DADBF1"/>
          </a:solidFill>
          <a:ln w="7620">
            <a:solidFill>
              <a:srgbClr val="C0C1D7"/>
            </a:solidFill>
            <a:prstDash val="solid"/>
          </a:ln>
        </p:spPr>
      </p:sp>
      <p:sp>
        <p:nvSpPr>
          <p:cNvPr id="8" name="Text 5"/>
          <p:cNvSpPr/>
          <p:nvPr/>
        </p:nvSpPr>
        <p:spPr>
          <a:xfrm>
            <a:off x="1145381" y="3830479"/>
            <a:ext cx="2494002" cy="311706"/>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Inter Bold" pitchFamily="34" charset="0"/>
                <a:ea typeface="Inter Bold" pitchFamily="34" charset="-122"/>
                <a:cs typeface="Inter Bold" pitchFamily="34" charset="-120"/>
              </a:rPr>
              <a:t>High Costs</a:t>
            </a:r>
            <a:endParaRPr lang="en-US" sz="1950" dirty="0"/>
          </a:p>
        </p:txBody>
      </p:sp>
      <p:sp>
        <p:nvSpPr>
          <p:cNvPr id="9" name="Text 6"/>
          <p:cNvSpPr/>
          <p:nvPr/>
        </p:nvSpPr>
        <p:spPr>
          <a:xfrm>
            <a:off x="1145381" y="4261842"/>
            <a:ext cx="7333298" cy="3192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Administrative budgets exceed $1 million per major election cycle.</a:t>
            </a:r>
            <a:endParaRPr lang="en-US" sz="1550" dirty="0"/>
          </a:p>
        </p:txBody>
      </p:sp>
      <p:sp>
        <p:nvSpPr>
          <p:cNvPr id="10" name="Shape 7"/>
          <p:cNvSpPr/>
          <p:nvPr/>
        </p:nvSpPr>
        <p:spPr>
          <a:xfrm>
            <a:off x="938332" y="4987528"/>
            <a:ext cx="7747397" cy="1164669"/>
          </a:xfrm>
          <a:prstGeom prst="roundRect">
            <a:avLst>
              <a:gd name="adj" fmla="val 7195"/>
            </a:avLst>
          </a:prstGeom>
          <a:solidFill>
            <a:srgbClr val="DADBF1"/>
          </a:solidFill>
          <a:ln w="7620">
            <a:solidFill>
              <a:srgbClr val="C0C1D7"/>
            </a:solidFill>
            <a:prstDash val="solid"/>
          </a:ln>
        </p:spPr>
      </p:sp>
      <p:sp>
        <p:nvSpPr>
          <p:cNvPr id="11" name="Text 8"/>
          <p:cNvSpPr/>
          <p:nvPr/>
        </p:nvSpPr>
        <p:spPr>
          <a:xfrm>
            <a:off x="1145381" y="5194578"/>
            <a:ext cx="2494002" cy="311706"/>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Inter Bold" pitchFamily="34" charset="0"/>
                <a:ea typeface="Inter Bold" pitchFamily="34" charset="-122"/>
                <a:cs typeface="Inter Bold" pitchFamily="34" charset="-120"/>
              </a:rPr>
              <a:t>Accessibility Issues</a:t>
            </a:r>
            <a:endParaRPr lang="en-US" sz="1950" dirty="0"/>
          </a:p>
        </p:txBody>
      </p:sp>
      <p:sp>
        <p:nvSpPr>
          <p:cNvPr id="12" name="Text 9"/>
          <p:cNvSpPr/>
          <p:nvPr/>
        </p:nvSpPr>
        <p:spPr>
          <a:xfrm>
            <a:off x="1145381" y="5625941"/>
            <a:ext cx="7333298" cy="3192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Challenges for disabled and remote voters reduce inclusivity.</a:t>
            </a:r>
            <a:endParaRPr lang="en-US" sz="1550" dirty="0"/>
          </a:p>
        </p:txBody>
      </p:sp>
      <p:sp>
        <p:nvSpPr>
          <p:cNvPr id="13" name="Shape 10"/>
          <p:cNvSpPr/>
          <p:nvPr/>
        </p:nvSpPr>
        <p:spPr>
          <a:xfrm>
            <a:off x="938332" y="6351627"/>
            <a:ext cx="7747397" cy="1164669"/>
          </a:xfrm>
          <a:prstGeom prst="roundRect">
            <a:avLst>
              <a:gd name="adj" fmla="val 7195"/>
            </a:avLst>
          </a:prstGeom>
          <a:solidFill>
            <a:srgbClr val="DADBF1"/>
          </a:solidFill>
          <a:ln w="7620">
            <a:solidFill>
              <a:srgbClr val="C0C1D7"/>
            </a:solidFill>
            <a:prstDash val="solid"/>
          </a:ln>
        </p:spPr>
      </p:sp>
      <p:sp>
        <p:nvSpPr>
          <p:cNvPr id="14" name="Text 11"/>
          <p:cNvSpPr/>
          <p:nvPr/>
        </p:nvSpPr>
        <p:spPr>
          <a:xfrm>
            <a:off x="1145381" y="6558677"/>
            <a:ext cx="2494002" cy="311706"/>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Inter Bold" pitchFamily="34" charset="0"/>
                <a:ea typeface="Inter Bold" pitchFamily="34" charset="-122"/>
                <a:cs typeface="Inter Bold" pitchFamily="34" charset="-120"/>
              </a:rPr>
              <a:t>Security Concerns</a:t>
            </a:r>
            <a:endParaRPr lang="en-US" sz="1950" dirty="0"/>
          </a:p>
        </p:txBody>
      </p:sp>
      <p:sp>
        <p:nvSpPr>
          <p:cNvPr id="15" name="Text 12"/>
          <p:cNvSpPr/>
          <p:nvPr/>
        </p:nvSpPr>
        <p:spPr>
          <a:xfrm>
            <a:off x="1145381" y="6990040"/>
            <a:ext cx="7333298" cy="3192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Paper-based systems vulnerable to tampering and fraud.</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93063"/>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Proposed Solution: An Online Voting System</a:t>
            </a:r>
            <a:endParaRPr lang="en-US" sz="4450" dirty="0"/>
          </a:p>
        </p:txBody>
      </p:sp>
      <p:sp>
        <p:nvSpPr>
          <p:cNvPr id="4" name="Shape 1"/>
          <p:cNvSpPr/>
          <p:nvPr/>
        </p:nvSpPr>
        <p:spPr>
          <a:xfrm>
            <a:off x="793790" y="2450783"/>
            <a:ext cx="510302" cy="510302"/>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1530906" y="2528649"/>
            <a:ext cx="314265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Intuitive Web Interface</a:t>
            </a:r>
            <a:endParaRPr lang="en-US" sz="2200" dirty="0"/>
          </a:p>
        </p:txBody>
      </p:sp>
      <p:sp>
        <p:nvSpPr>
          <p:cNvPr id="6" name="Text 3"/>
          <p:cNvSpPr/>
          <p:nvPr/>
        </p:nvSpPr>
        <p:spPr>
          <a:xfrm>
            <a:off x="1530906" y="3019068"/>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Easy access to polls integrated within a sleek platform.</a:t>
            </a:r>
            <a:endParaRPr lang="en-US" sz="1750" dirty="0"/>
          </a:p>
        </p:txBody>
      </p:sp>
      <p:sp>
        <p:nvSpPr>
          <p:cNvPr id="7" name="Shape 4"/>
          <p:cNvSpPr/>
          <p:nvPr/>
        </p:nvSpPr>
        <p:spPr>
          <a:xfrm>
            <a:off x="793790" y="3835598"/>
            <a:ext cx="510302" cy="510302"/>
          </a:xfrm>
          <a:prstGeom prst="roundRect">
            <a:avLst>
              <a:gd name="adj" fmla="val 18669"/>
            </a:avLst>
          </a:prstGeom>
          <a:solidFill>
            <a:srgbClr val="DADBF1"/>
          </a:solidFill>
          <a:ln w="7620">
            <a:solidFill>
              <a:srgbClr val="C0C1D7"/>
            </a:solidFill>
            <a:prstDash val="solid"/>
          </a:ln>
        </p:spPr>
      </p:sp>
      <p:sp>
        <p:nvSpPr>
          <p:cNvPr id="8" name="Text 5"/>
          <p:cNvSpPr/>
          <p:nvPr/>
        </p:nvSpPr>
        <p:spPr>
          <a:xfrm>
            <a:off x="1530906" y="39134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Strong Security</a:t>
            </a:r>
            <a:endParaRPr lang="en-US" sz="2200" dirty="0"/>
          </a:p>
        </p:txBody>
      </p:sp>
      <p:sp>
        <p:nvSpPr>
          <p:cNvPr id="9" name="Text 6"/>
          <p:cNvSpPr/>
          <p:nvPr/>
        </p:nvSpPr>
        <p:spPr>
          <a:xfrm>
            <a:off x="1530906" y="4403884"/>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Authentication, authorization, and data encryption built-in.</a:t>
            </a:r>
            <a:endParaRPr lang="en-US" sz="1750" dirty="0"/>
          </a:p>
        </p:txBody>
      </p:sp>
      <p:sp>
        <p:nvSpPr>
          <p:cNvPr id="10" name="Shape 7"/>
          <p:cNvSpPr/>
          <p:nvPr/>
        </p:nvSpPr>
        <p:spPr>
          <a:xfrm>
            <a:off x="793790" y="5220414"/>
            <a:ext cx="510302" cy="510302"/>
          </a:xfrm>
          <a:prstGeom prst="roundRect">
            <a:avLst>
              <a:gd name="adj" fmla="val 18669"/>
            </a:avLst>
          </a:prstGeom>
          <a:solidFill>
            <a:srgbClr val="DADBF1"/>
          </a:solidFill>
          <a:ln w="7620">
            <a:solidFill>
              <a:srgbClr val="C0C1D7"/>
            </a:solidFill>
            <a:prstDash val="solid"/>
          </a:ln>
        </p:spPr>
      </p:sp>
      <p:sp>
        <p:nvSpPr>
          <p:cNvPr id="11" name="Text 8"/>
          <p:cNvSpPr/>
          <p:nvPr/>
        </p:nvSpPr>
        <p:spPr>
          <a:xfrm>
            <a:off x="1530906" y="529828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Real-Time Reporting</a:t>
            </a:r>
            <a:endParaRPr lang="en-US" sz="2200" dirty="0"/>
          </a:p>
        </p:txBody>
      </p:sp>
      <p:sp>
        <p:nvSpPr>
          <p:cNvPr id="12" name="Text 9"/>
          <p:cNvSpPr/>
          <p:nvPr/>
        </p:nvSpPr>
        <p:spPr>
          <a:xfrm>
            <a:off x="1530906" y="5788700"/>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Instant vote tallying and analytics for transparent results.</a:t>
            </a:r>
            <a:endParaRPr lang="en-US" sz="1750" dirty="0"/>
          </a:p>
        </p:txBody>
      </p:sp>
      <p:sp>
        <p:nvSpPr>
          <p:cNvPr id="13" name="Shape 10"/>
          <p:cNvSpPr/>
          <p:nvPr/>
        </p:nvSpPr>
        <p:spPr>
          <a:xfrm>
            <a:off x="793790" y="6605230"/>
            <a:ext cx="510302" cy="510302"/>
          </a:xfrm>
          <a:prstGeom prst="roundRect">
            <a:avLst>
              <a:gd name="adj" fmla="val 18669"/>
            </a:avLst>
          </a:prstGeom>
          <a:solidFill>
            <a:srgbClr val="DADBF1"/>
          </a:solidFill>
          <a:ln w="7620">
            <a:solidFill>
              <a:srgbClr val="C0C1D7"/>
            </a:solidFill>
            <a:prstDash val="solid"/>
          </a:ln>
        </p:spPr>
      </p:sp>
      <p:sp>
        <p:nvSpPr>
          <p:cNvPr id="14" name="Text 11"/>
          <p:cNvSpPr/>
          <p:nvPr/>
        </p:nvSpPr>
        <p:spPr>
          <a:xfrm>
            <a:off x="1530906" y="6683097"/>
            <a:ext cx="375070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Cross-Device Accessibility</a:t>
            </a:r>
            <a:endParaRPr lang="en-US" sz="2200" dirty="0"/>
          </a:p>
        </p:txBody>
      </p:sp>
      <p:sp>
        <p:nvSpPr>
          <p:cNvPr id="15" name="Text 12"/>
          <p:cNvSpPr/>
          <p:nvPr/>
        </p:nvSpPr>
        <p:spPr>
          <a:xfrm>
            <a:off x="1530906" y="7173516"/>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Accessible anytime, anywhere on any internet-enabled device.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953810" y="686394"/>
            <a:ext cx="13042821" cy="95261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Data Flow Diagram: Registration and Authentication</a:t>
            </a:r>
            <a:endParaRPr lang="en-US" sz="4450" dirty="0"/>
          </a:p>
        </p:txBody>
      </p:sp>
      <p:sp>
        <p:nvSpPr>
          <p:cNvPr id="3" name="Text 1"/>
          <p:cNvSpPr/>
          <p:nvPr/>
        </p:nvSpPr>
        <p:spPr>
          <a:xfrm>
            <a:off x="1159550" y="248352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User Registration</a:t>
            </a:r>
            <a:endParaRPr lang="en-US" sz="2200" dirty="0"/>
          </a:p>
        </p:txBody>
      </p:sp>
      <p:sp>
        <p:nvSpPr>
          <p:cNvPr id="4" name="Text 2"/>
          <p:cNvSpPr/>
          <p:nvPr/>
        </p:nvSpPr>
        <p:spPr>
          <a:xfrm>
            <a:off x="1159550" y="2948463"/>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Email verification ensures valid accounts.</a:t>
            </a:r>
            <a:endParaRPr lang="en-US" sz="1750" dirty="0"/>
          </a:p>
        </p:txBody>
      </p:sp>
      <p:sp>
        <p:nvSpPr>
          <p:cNvPr id="5" name="Text 3"/>
          <p:cNvSpPr/>
          <p:nvPr/>
        </p:nvSpPr>
        <p:spPr>
          <a:xfrm>
            <a:off x="1262896" y="416444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Secure Login</a:t>
            </a:r>
            <a:endParaRPr lang="en-US" sz="2200" dirty="0"/>
          </a:p>
        </p:txBody>
      </p:sp>
      <p:sp>
        <p:nvSpPr>
          <p:cNvPr id="6" name="Text 4"/>
          <p:cNvSpPr/>
          <p:nvPr/>
        </p:nvSpPr>
        <p:spPr>
          <a:xfrm>
            <a:off x="1262896" y="4745593"/>
            <a:ext cx="28455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Multi-factor Authentication (MFA) protects user access.</a:t>
            </a:r>
            <a:endParaRPr lang="en-US" sz="1750" dirty="0"/>
          </a:p>
        </p:txBody>
      </p:sp>
      <p:sp>
        <p:nvSpPr>
          <p:cNvPr id="9" name="Text 7"/>
          <p:cNvSpPr/>
          <p:nvPr/>
        </p:nvSpPr>
        <p:spPr>
          <a:xfrm>
            <a:off x="1273255" y="583430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Data Security</a:t>
            </a:r>
            <a:endParaRPr lang="en-US" sz="2200" dirty="0"/>
          </a:p>
        </p:txBody>
      </p:sp>
      <p:sp>
        <p:nvSpPr>
          <p:cNvPr id="10" name="Text 8"/>
          <p:cNvSpPr/>
          <p:nvPr/>
        </p:nvSpPr>
        <p:spPr>
          <a:xfrm>
            <a:off x="1273255" y="6415445"/>
            <a:ext cx="28455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AES-256 encryption safeguards sensitive information.</a:t>
            </a:r>
            <a:endParaRPr lang="en-US" sz="1750" dirty="0"/>
          </a:p>
        </p:txBody>
      </p:sp>
      <p:pic>
        <p:nvPicPr>
          <p:cNvPr id="12" name="Picture 11">
            <a:extLst>
              <a:ext uri="{FF2B5EF4-FFF2-40B4-BE49-F238E27FC236}">
                <a16:creationId xmlns:a16="http://schemas.microsoft.com/office/drawing/2014/main" id="{AF5420A0-4394-116E-A9AE-F01160E9A858}"/>
              </a:ext>
            </a:extLst>
          </p:cNvPr>
          <p:cNvPicPr>
            <a:picLocks noChangeAspect="1"/>
          </p:cNvPicPr>
          <p:nvPr/>
        </p:nvPicPr>
        <p:blipFill>
          <a:blip r:embed="rId3"/>
          <a:stretch>
            <a:fillRect/>
          </a:stretch>
        </p:blipFill>
        <p:spPr>
          <a:xfrm>
            <a:off x="4754880" y="2483525"/>
            <a:ext cx="9875520" cy="574607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159800" y="478809"/>
            <a:ext cx="968073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Data Flow Diagram: Voting Process</a:t>
            </a:r>
            <a:endParaRPr lang="en-US" sz="4450" dirty="0"/>
          </a:p>
        </p:txBody>
      </p:sp>
      <p:pic>
        <p:nvPicPr>
          <p:cNvPr id="23" name="Picture 22">
            <a:extLst>
              <a:ext uri="{FF2B5EF4-FFF2-40B4-BE49-F238E27FC236}">
                <a16:creationId xmlns:a16="http://schemas.microsoft.com/office/drawing/2014/main" id="{59A572B7-83E9-AA78-B712-3B457806E9DE}"/>
              </a:ext>
            </a:extLst>
          </p:cNvPr>
          <p:cNvPicPr>
            <a:picLocks noChangeAspect="1"/>
          </p:cNvPicPr>
          <p:nvPr/>
        </p:nvPicPr>
        <p:blipFill>
          <a:blip r:embed="rId3"/>
          <a:stretch>
            <a:fillRect/>
          </a:stretch>
        </p:blipFill>
        <p:spPr>
          <a:xfrm>
            <a:off x="561975" y="1805543"/>
            <a:ext cx="8353426" cy="6305066"/>
          </a:xfrm>
          <a:prstGeom prst="rect">
            <a:avLst/>
          </a:prstGeom>
        </p:spPr>
      </p:pic>
      <p:pic>
        <p:nvPicPr>
          <p:cNvPr id="25" name="Picture 24">
            <a:extLst>
              <a:ext uri="{FF2B5EF4-FFF2-40B4-BE49-F238E27FC236}">
                <a16:creationId xmlns:a16="http://schemas.microsoft.com/office/drawing/2014/main" id="{0AE681D9-6759-0A75-90E8-C4C47BB2F21D}"/>
              </a:ext>
            </a:extLst>
          </p:cNvPr>
          <p:cNvPicPr>
            <a:picLocks noChangeAspect="1"/>
          </p:cNvPicPr>
          <p:nvPr/>
        </p:nvPicPr>
        <p:blipFill>
          <a:blip r:embed="rId4"/>
          <a:stretch>
            <a:fillRect/>
          </a:stretch>
        </p:blipFill>
        <p:spPr>
          <a:xfrm>
            <a:off x="9144000" y="1792842"/>
            <a:ext cx="5486400" cy="64367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DAEB382-050C-EEB3-4811-8A341E8D3988}"/>
              </a:ext>
            </a:extLst>
          </p:cNvPr>
          <p:cNvPicPr>
            <a:picLocks noChangeAspect="1"/>
          </p:cNvPicPr>
          <p:nvPr/>
        </p:nvPicPr>
        <p:blipFill>
          <a:blip r:embed="rId3"/>
          <a:stretch>
            <a:fillRect/>
          </a:stretch>
        </p:blipFill>
        <p:spPr>
          <a:xfrm>
            <a:off x="6007100" y="0"/>
            <a:ext cx="8635314" cy="8229599"/>
          </a:xfrm>
          <a:prstGeom prst="rect">
            <a:avLst/>
          </a:prstGeom>
        </p:spPr>
      </p:pic>
      <p:sp>
        <p:nvSpPr>
          <p:cNvPr id="14" name="TextBox 13">
            <a:extLst>
              <a:ext uri="{FF2B5EF4-FFF2-40B4-BE49-F238E27FC236}">
                <a16:creationId xmlns:a16="http://schemas.microsoft.com/office/drawing/2014/main" id="{861B12D5-E8B3-ED43-B7FC-10F9C3FB2ADD}"/>
              </a:ext>
            </a:extLst>
          </p:cNvPr>
          <p:cNvSpPr txBox="1"/>
          <p:nvPr/>
        </p:nvSpPr>
        <p:spPr>
          <a:xfrm>
            <a:off x="930275" y="1470357"/>
            <a:ext cx="4594225" cy="644857"/>
          </a:xfrm>
          <a:prstGeom prst="rect">
            <a:avLst/>
          </a:prstGeom>
          <a:noFill/>
        </p:spPr>
        <p:txBody>
          <a:bodyPr wrap="square">
            <a:spAutoFit/>
          </a:bodyPr>
          <a:lstStyle/>
          <a:p>
            <a:pPr marL="0" indent="0" algn="l">
              <a:lnSpc>
                <a:spcPts val="4900"/>
              </a:lnSpc>
              <a:buNone/>
            </a:pPr>
            <a:r>
              <a:rPr lang="en-US" sz="2000" b="1" dirty="0"/>
              <a:t>Screenshots and Interface details.</a:t>
            </a:r>
          </a:p>
        </p:txBody>
      </p:sp>
      <p:sp>
        <p:nvSpPr>
          <p:cNvPr id="18" name="Text 4">
            <a:extLst>
              <a:ext uri="{FF2B5EF4-FFF2-40B4-BE49-F238E27FC236}">
                <a16:creationId xmlns:a16="http://schemas.microsoft.com/office/drawing/2014/main" id="{5AF011A9-2F73-8BF5-DB9F-BA4998053ACC}"/>
              </a:ext>
            </a:extLst>
          </p:cNvPr>
          <p:cNvSpPr/>
          <p:nvPr/>
        </p:nvSpPr>
        <p:spPr>
          <a:xfrm>
            <a:off x="406401" y="3078633"/>
            <a:ext cx="5499100" cy="3035753"/>
          </a:xfrm>
          <a:prstGeom prst="rect">
            <a:avLst/>
          </a:prstGeom>
          <a:noFill/>
          <a:ln/>
        </p:spPr>
        <p:txBody>
          <a:bodyPr wrap="square" lIns="0" tIns="0" rIns="0" bIns="0" rtlCol="0" anchor="t"/>
          <a:lstStyle/>
          <a:p>
            <a:pPr marL="0" indent="0" algn="l">
              <a:lnSpc>
                <a:spcPts val="2850"/>
              </a:lnSpc>
              <a:buNone/>
            </a:pPr>
            <a:r>
              <a:rPr lang="en-US" sz="2000" dirty="0"/>
              <a:t>“Here is a screenshot of a web-based Voting System homepage featuring user registration, login options, and two main actions: </a:t>
            </a:r>
          </a:p>
          <a:p>
            <a:pPr marL="0" indent="0" algn="l">
              <a:lnSpc>
                <a:spcPts val="2850"/>
              </a:lnSpc>
              <a:buNone/>
            </a:pPr>
            <a:r>
              <a:rPr lang="en-US" sz="2000" dirty="0"/>
              <a:t>1- viewing available polls and </a:t>
            </a:r>
          </a:p>
          <a:p>
            <a:pPr marL="0" indent="0" algn="l">
              <a:lnSpc>
                <a:spcPts val="2850"/>
              </a:lnSpc>
              <a:buNone/>
            </a:pPr>
            <a:r>
              <a:rPr lang="en-US" sz="2000" dirty="0"/>
              <a:t>2- creating new polls. </a:t>
            </a:r>
          </a:p>
          <a:p>
            <a:pPr marL="0" indent="0" algn="l">
              <a:lnSpc>
                <a:spcPts val="2850"/>
              </a:lnSpc>
              <a:buNone/>
            </a:pPr>
            <a:endParaRPr lang="en-US" sz="2000" dirty="0"/>
          </a:p>
          <a:p>
            <a:pPr marL="0" indent="0" algn="l">
              <a:lnSpc>
                <a:spcPts val="2850"/>
              </a:lnSpc>
              <a:buNone/>
            </a:pPr>
            <a:r>
              <a:rPr lang="en-US" sz="2000" dirty="0"/>
              <a:t>The intuitive interface allows participants to easily engage in the voting process."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2F0DAC-A060-BD9B-4595-DB02B2E03F1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3C9F6E8-826B-2637-A5EB-EE515BD93F91}"/>
              </a:ext>
            </a:extLst>
          </p:cNvPr>
          <p:cNvPicPr>
            <a:picLocks noChangeAspect="1"/>
          </p:cNvPicPr>
          <p:nvPr/>
        </p:nvPicPr>
        <p:blipFill>
          <a:blip r:embed="rId3"/>
          <a:stretch>
            <a:fillRect/>
          </a:stretch>
        </p:blipFill>
        <p:spPr>
          <a:xfrm>
            <a:off x="38100" y="2209800"/>
            <a:ext cx="7711307" cy="6019800"/>
          </a:xfrm>
          <a:prstGeom prst="rect">
            <a:avLst/>
          </a:prstGeom>
        </p:spPr>
      </p:pic>
      <p:pic>
        <p:nvPicPr>
          <p:cNvPr id="4" name="Picture 3">
            <a:extLst>
              <a:ext uri="{FF2B5EF4-FFF2-40B4-BE49-F238E27FC236}">
                <a16:creationId xmlns:a16="http://schemas.microsoft.com/office/drawing/2014/main" id="{EFBA3376-AE4D-6CBC-0414-81BAC6932789}"/>
              </a:ext>
            </a:extLst>
          </p:cNvPr>
          <p:cNvPicPr>
            <a:picLocks noChangeAspect="1"/>
          </p:cNvPicPr>
          <p:nvPr/>
        </p:nvPicPr>
        <p:blipFill>
          <a:blip r:embed="rId4"/>
          <a:stretch>
            <a:fillRect/>
          </a:stretch>
        </p:blipFill>
        <p:spPr>
          <a:xfrm>
            <a:off x="7696200" y="2209800"/>
            <a:ext cx="6921500" cy="6019800"/>
          </a:xfrm>
          <a:prstGeom prst="rect">
            <a:avLst/>
          </a:prstGeom>
        </p:spPr>
      </p:pic>
      <p:sp>
        <p:nvSpPr>
          <p:cNvPr id="6" name="TextBox 5">
            <a:extLst>
              <a:ext uri="{FF2B5EF4-FFF2-40B4-BE49-F238E27FC236}">
                <a16:creationId xmlns:a16="http://schemas.microsoft.com/office/drawing/2014/main" id="{A6535EF1-CF6A-ECDC-07B9-505EB3417E01}"/>
              </a:ext>
            </a:extLst>
          </p:cNvPr>
          <p:cNvSpPr txBox="1"/>
          <p:nvPr/>
        </p:nvSpPr>
        <p:spPr>
          <a:xfrm>
            <a:off x="521903" y="892770"/>
            <a:ext cx="13586593" cy="923330"/>
          </a:xfrm>
          <a:prstGeom prst="rect">
            <a:avLst/>
          </a:prstGeom>
          <a:noFill/>
        </p:spPr>
        <p:txBody>
          <a:bodyPr wrap="square">
            <a:spAutoFit/>
          </a:bodyPr>
          <a:lstStyle/>
          <a:p>
            <a:r>
              <a:rPr lang="en-US" dirty="0"/>
              <a:t>In the below 2 images here is a side-by-side view of the Voting System's registration and login pages. The left panel shows the user registration form with username, email, and password fields, while the right panel displays the login interface with username and password inputs, plus a link for new users to register before voting on our platform to ensure the privacy of citizens.</a:t>
            </a:r>
          </a:p>
        </p:txBody>
      </p:sp>
    </p:spTree>
    <p:extLst>
      <p:ext uri="{BB962C8B-B14F-4D97-AF65-F5344CB8AC3E}">
        <p14:creationId xmlns:p14="http://schemas.microsoft.com/office/powerpoint/2010/main" val="3432953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470F8-E390-B835-B97F-0EDB4402BD0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6CB493E-2EC4-1EA1-B9A1-47139240A493}"/>
              </a:ext>
            </a:extLst>
          </p:cNvPr>
          <p:cNvPicPr>
            <a:picLocks noChangeAspect="1"/>
          </p:cNvPicPr>
          <p:nvPr/>
        </p:nvPicPr>
        <p:blipFill>
          <a:blip r:embed="rId3"/>
          <a:stretch>
            <a:fillRect/>
          </a:stretch>
        </p:blipFill>
        <p:spPr>
          <a:xfrm>
            <a:off x="1" y="1587500"/>
            <a:ext cx="7315199" cy="6642100"/>
          </a:xfrm>
          <a:prstGeom prst="rect">
            <a:avLst/>
          </a:prstGeom>
        </p:spPr>
      </p:pic>
      <p:pic>
        <p:nvPicPr>
          <p:cNvPr id="5" name="Picture 4">
            <a:extLst>
              <a:ext uri="{FF2B5EF4-FFF2-40B4-BE49-F238E27FC236}">
                <a16:creationId xmlns:a16="http://schemas.microsoft.com/office/drawing/2014/main" id="{5A78EC02-3B2C-62BF-71C2-943F73CA77A6}"/>
              </a:ext>
            </a:extLst>
          </p:cNvPr>
          <p:cNvPicPr>
            <a:picLocks noChangeAspect="1"/>
          </p:cNvPicPr>
          <p:nvPr/>
        </p:nvPicPr>
        <p:blipFill>
          <a:blip r:embed="rId4"/>
          <a:stretch>
            <a:fillRect/>
          </a:stretch>
        </p:blipFill>
        <p:spPr>
          <a:xfrm>
            <a:off x="7315201" y="1587500"/>
            <a:ext cx="7315199" cy="6642100"/>
          </a:xfrm>
          <a:prstGeom prst="rect">
            <a:avLst/>
          </a:prstGeom>
        </p:spPr>
      </p:pic>
      <p:sp>
        <p:nvSpPr>
          <p:cNvPr id="7" name="TextBox 6">
            <a:extLst>
              <a:ext uri="{FF2B5EF4-FFF2-40B4-BE49-F238E27FC236}">
                <a16:creationId xmlns:a16="http://schemas.microsoft.com/office/drawing/2014/main" id="{3846FEBA-281A-69D3-F950-D6A688211D6B}"/>
              </a:ext>
            </a:extLst>
          </p:cNvPr>
          <p:cNvSpPr txBox="1"/>
          <p:nvPr/>
        </p:nvSpPr>
        <p:spPr>
          <a:xfrm>
            <a:off x="457200" y="251936"/>
            <a:ext cx="13957300" cy="923330"/>
          </a:xfrm>
          <a:prstGeom prst="rect">
            <a:avLst/>
          </a:prstGeom>
          <a:noFill/>
        </p:spPr>
        <p:txBody>
          <a:bodyPr wrap="square">
            <a:spAutoFit/>
          </a:bodyPr>
          <a:lstStyle/>
          <a:p>
            <a:r>
              <a:rPr lang="en-US" dirty="0"/>
              <a:t>This is a split-screen view of the Voting System poll management interface. The left side shows a "President Elections" poll with voting options and results which indicates when a user what to create a poll. The right side displays the same poll with a confirmation dialog asking "Are you sure you want to delete this poll? This action cannot be undone," demonstrating the system’s message safeguards against accidental poll deletion.</a:t>
            </a:r>
          </a:p>
        </p:txBody>
      </p:sp>
    </p:spTree>
    <p:extLst>
      <p:ext uri="{BB962C8B-B14F-4D97-AF65-F5344CB8AC3E}">
        <p14:creationId xmlns:p14="http://schemas.microsoft.com/office/powerpoint/2010/main" val="1246276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356886-420B-ED82-52DE-381DDEF2BE9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239596C-5414-F16F-B2EC-8AFE60D33405}"/>
              </a:ext>
            </a:extLst>
          </p:cNvPr>
          <p:cNvPicPr>
            <a:picLocks noChangeAspect="1"/>
          </p:cNvPicPr>
          <p:nvPr/>
        </p:nvPicPr>
        <p:blipFill>
          <a:blip r:embed="rId3"/>
          <a:stretch>
            <a:fillRect/>
          </a:stretch>
        </p:blipFill>
        <p:spPr>
          <a:xfrm>
            <a:off x="0" y="0"/>
            <a:ext cx="7543800" cy="8229600"/>
          </a:xfrm>
          <a:prstGeom prst="rect">
            <a:avLst/>
          </a:prstGeom>
        </p:spPr>
      </p:pic>
      <p:pic>
        <p:nvPicPr>
          <p:cNvPr id="5" name="Picture 4">
            <a:extLst>
              <a:ext uri="{FF2B5EF4-FFF2-40B4-BE49-F238E27FC236}">
                <a16:creationId xmlns:a16="http://schemas.microsoft.com/office/drawing/2014/main" id="{CCB363C7-EB58-8F71-04BD-C6A954CA7819}"/>
              </a:ext>
            </a:extLst>
          </p:cNvPr>
          <p:cNvPicPr>
            <a:picLocks noChangeAspect="1"/>
          </p:cNvPicPr>
          <p:nvPr/>
        </p:nvPicPr>
        <p:blipFill>
          <a:blip r:embed="rId4"/>
          <a:stretch>
            <a:fillRect/>
          </a:stretch>
        </p:blipFill>
        <p:spPr>
          <a:xfrm>
            <a:off x="7543800" y="0"/>
            <a:ext cx="7086600" cy="4368800"/>
          </a:xfrm>
          <a:prstGeom prst="rect">
            <a:avLst/>
          </a:prstGeom>
        </p:spPr>
      </p:pic>
      <p:pic>
        <p:nvPicPr>
          <p:cNvPr id="6" name="Picture 5">
            <a:extLst>
              <a:ext uri="{FF2B5EF4-FFF2-40B4-BE49-F238E27FC236}">
                <a16:creationId xmlns:a16="http://schemas.microsoft.com/office/drawing/2014/main" id="{A9FADF1D-CE6C-4FDC-3667-FE787F5EBA2F}"/>
              </a:ext>
            </a:extLst>
          </p:cNvPr>
          <p:cNvPicPr>
            <a:picLocks noChangeAspect="1"/>
          </p:cNvPicPr>
          <p:nvPr/>
        </p:nvPicPr>
        <p:blipFill>
          <a:blip r:embed="rId5"/>
          <a:stretch>
            <a:fillRect/>
          </a:stretch>
        </p:blipFill>
        <p:spPr>
          <a:xfrm>
            <a:off x="7543800" y="4368800"/>
            <a:ext cx="7086600" cy="3860800"/>
          </a:xfrm>
          <a:prstGeom prst="rect">
            <a:avLst/>
          </a:prstGeom>
        </p:spPr>
      </p:pic>
    </p:spTree>
    <p:extLst>
      <p:ext uri="{BB962C8B-B14F-4D97-AF65-F5344CB8AC3E}">
        <p14:creationId xmlns:p14="http://schemas.microsoft.com/office/powerpoint/2010/main" val="35820728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549</Words>
  <Application>Microsoft Office PowerPoint</Application>
  <PresentationFormat>Custom</PresentationFormat>
  <Paragraphs>68</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Brown Cyemezo</cp:lastModifiedBy>
  <cp:revision>5</cp:revision>
  <dcterms:created xsi:type="dcterms:W3CDTF">2025-05-19T13:29:46Z</dcterms:created>
  <dcterms:modified xsi:type="dcterms:W3CDTF">2025-06-09T17:01:27Z</dcterms:modified>
</cp:coreProperties>
</file>